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2" r:id="rId5"/>
    <p:sldId id="281" r:id="rId6"/>
    <p:sldId id="294" r:id="rId7"/>
    <p:sldId id="304" r:id="rId8"/>
    <p:sldId id="299" r:id="rId9"/>
    <p:sldId id="307" r:id="rId10"/>
    <p:sldId id="301" r:id="rId11"/>
    <p:sldId id="305" r:id="rId12"/>
    <p:sldId id="308" r:id="rId13"/>
    <p:sldId id="309" r:id="rId14"/>
    <p:sldId id="315" r:id="rId15"/>
    <p:sldId id="316" r:id="rId16"/>
    <p:sldId id="303" r:id="rId17"/>
    <p:sldId id="306" r:id="rId18"/>
    <p:sldId id="310" r:id="rId19"/>
    <p:sldId id="317" r:id="rId20"/>
    <p:sldId id="312" r:id="rId21"/>
    <p:sldId id="311" r:id="rId22"/>
    <p:sldId id="318" r:id="rId23"/>
    <p:sldId id="300" r:id="rId24"/>
    <p:sldId id="314" r:id="rId25"/>
    <p:sldId id="298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759"/>
    <a:srgbClr val="1E3523"/>
    <a:srgbClr val="05043B"/>
    <a:srgbClr val="AB8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C2FBD-ABC0-5247-896D-351E8BEBC21C}" v="12" dt="2024-05-05T08:11:15.138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612" autoAdjust="0"/>
  </p:normalViewPr>
  <p:slideViewPr>
    <p:cSldViewPr snapToGrid="0">
      <p:cViewPr varScale="1">
        <p:scale>
          <a:sx n="88" d="100"/>
          <a:sy n="88" d="100"/>
        </p:scale>
        <p:origin x="2000" y="18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in Giang" userId="7bf65802d3cf91dc" providerId="LiveId" clId="{A0AC2FBD-ABC0-5247-896D-351E8BEBC21C}"/>
    <pc:docChg chg="undo custSel addSld modSld">
      <pc:chgData name="Alvin Giang" userId="7bf65802d3cf91dc" providerId="LiveId" clId="{A0AC2FBD-ABC0-5247-896D-351E8BEBC21C}" dt="2024-05-05T08:30:53.020" v="90" actId="20577"/>
      <pc:docMkLst>
        <pc:docMk/>
      </pc:docMkLst>
      <pc:sldChg chg="modNotesTx">
        <pc:chgData name="Alvin Giang" userId="7bf65802d3cf91dc" providerId="LiveId" clId="{A0AC2FBD-ABC0-5247-896D-351E8BEBC21C}" dt="2024-05-05T08:30:43.318" v="72" actId="20577"/>
        <pc:sldMkLst>
          <pc:docMk/>
          <pc:sldMk cId="1686951006" sldId="308"/>
        </pc:sldMkLst>
      </pc:sldChg>
      <pc:sldChg chg="addSp modSp mod">
        <pc:chgData name="Alvin Giang" userId="7bf65802d3cf91dc" providerId="LiveId" clId="{A0AC2FBD-ABC0-5247-896D-351E8BEBC21C}" dt="2024-05-05T08:03:57.391" v="4" actId="1076"/>
        <pc:sldMkLst>
          <pc:docMk/>
          <pc:sldMk cId="3428194601" sldId="309"/>
        </pc:sldMkLst>
        <pc:picChg chg="add mod">
          <ac:chgData name="Alvin Giang" userId="7bf65802d3cf91dc" providerId="LiveId" clId="{A0AC2FBD-ABC0-5247-896D-351E8BEBC21C}" dt="2024-05-05T08:03:57.391" v="4" actId="1076"/>
          <ac:picMkLst>
            <pc:docMk/>
            <pc:sldMk cId="3428194601" sldId="309"/>
            <ac:picMk id="3" creationId="{C03D3476-4485-B21A-42E0-AC1E3EED87DB}"/>
          </ac:picMkLst>
        </pc:picChg>
      </pc:sldChg>
      <pc:sldChg chg="addSp modSp new mod modNotesTx">
        <pc:chgData name="Alvin Giang" userId="7bf65802d3cf91dc" providerId="LiveId" clId="{A0AC2FBD-ABC0-5247-896D-351E8BEBC21C}" dt="2024-05-05T08:30:48.307" v="79" actId="20577"/>
        <pc:sldMkLst>
          <pc:docMk/>
          <pc:sldMk cId="1893508107" sldId="315"/>
        </pc:sldMkLst>
        <pc:picChg chg="add mod">
          <ac:chgData name="Alvin Giang" userId="7bf65802d3cf91dc" providerId="LiveId" clId="{A0AC2FBD-ABC0-5247-896D-351E8BEBC21C}" dt="2024-05-05T08:06:05.112" v="12" actId="14100"/>
          <ac:picMkLst>
            <pc:docMk/>
            <pc:sldMk cId="1893508107" sldId="315"/>
            <ac:picMk id="4" creationId="{524019CB-2D3B-2D30-919A-21E5DC6E698A}"/>
          </ac:picMkLst>
        </pc:picChg>
      </pc:sldChg>
      <pc:sldChg chg="addSp modSp new mod modTransition modAnim modNotesTx">
        <pc:chgData name="Alvin Giang" userId="7bf65802d3cf91dc" providerId="LiveId" clId="{A0AC2FBD-ABC0-5247-896D-351E8BEBC21C}" dt="2024-05-05T08:30:53.020" v="90" actId="20577"/>
        <pc:sldMkLst>
          <pc:docMk/>
          <pc:sldMk cId="4084224202" sldId="316"/>
        </pc:sldMkLst>
        <pc:spChg chg="add mod">
          <ac:chgData name="Alvin Giang" userId="7bf65802d3cf91dc" providerId="LiveId" clId="{A0AC2FBD-ABC0-5247-896D-351E8BEBC21C}" dt="2024-05-05T08:11:12.177" v="65" actId="207"/>
          <ac:spMkLst>
            <pc:docMk/>
            <pc:sldMk cId="4084224202" sldId="316"/>
            <ac:spMk id="3" creationId="{89626B9F-2FE2-5A6B-B096-939661A33E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1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6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1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3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2A9CC-1B8E-B89E-6F16-66F9C001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0CD03-A5E3-0590-EF4E-979ACC4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2F1B-B35D-295C-B8BE-D9918F2B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467F838-8931-4B06-B7CA-DC6CCAFC41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19280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2" imgH="392" progId="TCLayout.ActiveDocument.1">
                  <p:embed/>
                </p:oleObj>
              </mc:Choice>
              <mc:Fallback>
                <p:oleObj name="think-cell Slide" r:id="rId16" imgW="392" imgH="39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67F838-8931-4B06-B7CA-DC6CCAFC4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7C26-0E7F-F002-0EA2-D593DCB9CE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12563" y="63500"/>
            <a:ext cx="5445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[OFFICIAL]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5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1CA58-0A19-F8C3-AE21-7D78BA9FA6A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0C1E-6BAB-A5EC-EC0A-CF27E642C90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CEFF2-DA98-87F5-EE25-A2A0FD61A9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>
                <a:solidFill>
                  <a:srgbClr val="5B5B5B"/>
                </a:solidFill>
              </a:rPr>
              <a:t>Join at slido.com</a:t>
            </a:r>
            <a:br>
              <a:rPr lang="da-DK" sz="3600" b="1">
                <a:solidFill>
                  <a:srgbClr val="5B5B5B"/>
                </a:solidFill>
              </a:rPr>
            </a:br>
            <a:r>
              <a:rPr lang="da-DK" sz="3600" b="1">
                <a:solidFill>
                  <a:srgbClr val="5B5B5B"/>
                </a:solidFill>
              </a:rPr>
              <a:t>#3436682</a:t>
            </a:r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98E94-5DF3-3F6B-8E69-52E9DDECFD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3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dots with red lines&#10;&#10;Description automatically generated">
            <a:extLst>
              <a:ext uri="{FF2B5EF4-FFF2-40B4-BE49-F238E27FC236}">
                <a16:creationId xmlns:a16="http://schemas.microsoft.com/office/drawing/2014/main" id="{C03D3476-4485-B21A-42E0-AC1E3EED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9" y="171147"/>
            <a:ext cx="9773557" cy="65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24019CB-2D3B-2D30-919A-21E5DC6E6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2" y="749300"/>
            <a:ext cx="8903062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626B9F-2FE2-5A6B-B096-939661A33EC8}"/>
              </a:ext>
            </a:extLst>
          </p:cNvPr>
          <p:cNvSpPr txBox="1"/>
          <p:nvPr/>
        </p:nvSpPr>
        <p:spPr>
          <a:xfrm>
            <a:off x="849086" y="1364342"/>
            <a:ext cx="1017451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population density</a:t>
            </a:r>
            <a:r>
              <a:rPr lang="en-AU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sources of pollution per square km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Stringent environmental regulations: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 to reduce emissions of air pollutants and improve air quality.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Geographic factors: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Vast open spaces, prevailing winds, rainforest etc.</a:t>
            </a:r>
          </a:p>
          <a:p>
            <a:pPr marL="342900" lvl="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indent="-342900">
              <a:buFont typeface="+mj-lt"/>
              <a:buAutoNum type="arabicPeriod"/>
            </a:pPr>
            <a:endParaRPr lang="en-AU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levels of industrial activity: </a:t>
            </a:r>
            <a:r>
              <a:rPr lang="en-AU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fewer industrial sources of pollution</a:t>
            </a:r>
          </a:p>
          <a:p>
            <a:pPr marL="342900" lvl="0" indent="-342900">
              <a:buFont typeface="+mj-lt"/>
              <a:buAutoNum type="arabicPeriod"/>
            </a:pP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2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CFD91-2AE5-3D61-856E-849C5015A68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C584-DBA7-C04D-DFDA-9A1FA342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Pollutant levels vary significantly across the four season.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3910EB-A6A7-1DBB-B3CF-06AFE8D60A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44269-18A4-21F7-A80E-85B98977C3B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1E8370-A349-1373-8C97-33F9F080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9" y="400463"/>
            <a:ext cx="8478493" cy="63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3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4642-6E10-6D98-6568-D5D999E173C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EF2A-0FDF-579D-668E-F69F02EA5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984C2-4D58-FEB2-2FC1-FEC21606B6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>
                <a:solidFill>
                  <a:srgbClr val="5B5B5B"/>
                </a:solidFill>
              </a:rPr>
              <a:t>Higher levels of air pollutants correlate with higher occurrences of depressive disorders.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A65FE-B195-7525-EB88-A84973AF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88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9A561-9A7F-1F37-1FDD-95EBB6FE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9" y="324937"/>
            <a:ext cx="11427550" cy="63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55891-5B01-6DD1-91BD-F4628C98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8" y="441640"/>
            <a:ext cx="11744765" cy="56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2D7FE-DA41-7151-B0A0-4F95FE2BE6B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0253C-37AE-811A-72BE-037A71D94F2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7DBA6C-0E29-2AAD-7E16-4B6C382A896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There are higher occurrences of respiratory disorders in towns and cities with higher levels of pollution.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31A66-605A-1496-ECF2-D72FD923E9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1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071F4-CA1D-DA1E-3411-2C14CE4F5AF0}"/>
              </a:ext>
            </a:extLst>
          </p:cNvPr>
          <p:cNvSpPr/>
          <p:nvPr/>
        </p:nvSpPr>
        <p:spPr>
          <a:xfrm>
            <a:off x="0" y="0"/>
            <a:ext cx="12192000" cy="819397"/>
          </a:xfrm>
          <a:prstGeom prst="rect">
            <a:avLst/>
          </a:prstGeom>
          <a:gradFill flip="none" rotWithShape="1">
            <a:gsLst>
              <a:gs pos="0">
                <a:srgbClr val="D77925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1F0B59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7A129-0B0A-7613-709A-91FF1470F15F}"/>
              </a:ext>
            </a:extLst>
          </p:cNvPr>
          <p:cNvSpPr txBox="1"/>
          <p:nvPr/>
        </p:nvSpPr>
        <p:spPr>
          <a:xfrm>
            <a:off x="2001257" y="148088"/>
            <a:ext cx="818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Air Pollutants Vs Lower and Chronic Respiratory Deaths</a:t>
            </a:r>
          </a:p>
        </p:txBody>
      </p:sp>
      <p:pic>
        <p:nvPicPr>
          <p:cNvPr id="5" name="Picture 4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39B47C0B-AC5C-DCBB-2205-B9B013F1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819396"/>
            <a:ext cx="5032168" cy="3019302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52A78760-55E3-ED18-62C2-ABED83CD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303" y="3779759"/>
            <a:ext cx="5032169" cy="3019303"/>
          </a:xfrm>
          <a:prstGeom prst="rect">
            <a:avLst/>
          </a:prstGeom>
        </p:spPr>
      </p:pic>
      <p:pic>
        <p:nvPicPr>
          <p:cNvPr id="7" name="Picture 6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3F4610B-89D7-3E86-851A-73CDDE773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698"/>
            <a:ext cx="5032171" cy="3019303"/>
          </a:xfrm>
          <a:prstGeom prst="rect">
            <a:avLst/>
          </a:prstGeom>
        </p:spPr>
      </p:pic>
      <p:pic>
        <p:nvPicPr>
          <p:cNvPr id="8" name="Picture 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CE2AD423-3C36-DA76-2E2F-E873008AC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916995"/>
            <a:ext cx="5032170" cy="30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6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D82040F3-AB4A-BD67-6C85-39E5DB84A9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961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2040F3-AB4A-BD67-6C85-39E5DB84A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erial view of a town&#10;&#10;Description automatically generated">
            <a:extLst>
              <a:ext uri="{FF2B5EF4-FFF2-40B4-BE49-F238E27FC236}">
                <a16:creationId xmlns:a16="http://schemas.microsoft.com/office/drawing/2014/main" id="{1A379AC3-2480-347D-6AB7-2E3A9CBCF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80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596571"/>
            <a:ext cx="9467127" cy="3465425"/>
          </a:xfrm>
          <a:solidFill>
            <a:srgbClr val="1E3523">
              <a:alpha val="42000"/>
            </a:srgbClr>
          </a:solidFill>
        </p:spPr>
        <p:txBody>
          <a:bodyPr vert="horz" anchor="b">
            <a:normAutofit/>
          </a:bodyPr>
          <a:lstStyle/>
          <a:p>
            <a:r>
              <a:rPr lang="en-US" sz="6600" b="1" dirty="0"/>
              <a:t>Clearing the Air:</a:t>
            </a:r>
            <a:br>
              <a:rPr lang="en-US" sz="6600" b="1" dirty="0"/>
            </a:br>
            <a:r>
              <a:rPr lang="en-US" sz="6600" b="1" dirty="0"/>
              <a:t> </a:t>
            </a:r>
            <a:r>
              <a:rPr lang="en-US" sz="2000" b="1" dirty="0"/>
              <a:t>Unveiling Insights on Health 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6068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CONCLUSIONS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SO WHAT ARE OUR THOUGHTS</a:t>
            </a:r>
          </a:p>
        </p:txBody>
      </p:sp>
    </p:spTree>
    <p:extLst>
      <p:ext uri="{BB962C8B-B14F-4D97-AF65-F5344CB8AC3E}">
        <p14:creationId xmlns:p14="http://schemas.microsoft.com/office/powerpoint/2010/main" val="3113100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7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866DB04-4A94-65F2-0A10-9388C985AA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582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66DB04-4A94-65F2-0A10-9388C985A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F80F8-7258-9543-FEEC-23914C1EFD3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alpha val="72000"/>
                </a:schemeClr>
              </a:gs>
              <a:gs pos="100000">
                <a:schemeClr val="accent2">
                  <a:lumMod val="97000"/>
                  <a:lumOff val="3000"/>
                  <a:alpha val="72000"/>
                </a:schemeClr>
              </a:gs>
              <a:gs pos="50000">
                <a:schemeClr val="accent1"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cap="all" spc="30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47BECE4-FCCE-62B7-22A1-28A7E6E33B4B}"/>
              </a:ext>
            </a:extLst>
          </p:cNvPr>
          <p:cNvSpPr txBox="1">
            <a:spLocks/>
          </p:cNvSpPr>
          <p:nvPr/>
        </p:nvSpPr>
        <p:spPr>
          <a:xfrm>
            <a:off x="1362437" y="400485"/>
            <a:ext cx="9467127" cy="25279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81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5310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THE Process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Data and </a:t>
            </a:r>
            <a:r>
              <a:rPr lang="en-US" dirty="0" err="1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F30F2769-FD8D-74BB-3541-158C4DAB65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9224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0F2769-FD8D-74BB-3541-158C4DAB6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D781-53E6-7D44-728D-72FF6FBA2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" y="2497"/>
            <a:ext cx="3396615" cy="686079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6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 err="1">
                <a:solidFill>
                  <a:schemeClr val="bg1"/>
                </a:solidFill>
              </a:rPr>
              <a:t>OpenWeatherMap</a:t>
            </a:r>
            <a:r>
              <a:rPr lang="en-US" sz="2400" cap="all" spc="300" dirty="0">
                <a:solidFill>
                  <a:schemeClr val="bg1"/>
                </a:solidFill>
              </a:rPr>
              <a:t> Air Pollution API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Global Health Data Exchange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Australian Bureau of Statistics (2021) Regional Population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API NINJAS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cap="all" spc="3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cap="all" spc="300" dirty="0">
                <a:solidFill>
                  <a:schemeClr val="bg1"/>
                </a:solidFill>
              </a:rPr>
              <a:t>Etc.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93D20-B9B6-B481-D067-70B82F3BA95A}"/>
              </a:ext>
            </a:extLst>
          </p:cNvPr>
          <p:cNvGrpSpPr/>
          <p:nvPr/>
        </p:nvGrpSpPr>
        <p:grpSpPr>
          <a:xfrm>
            <a:off x="3573906" y="1714259"/>
            <a:ext cx="8437474" cy="4092895"/>
            <a:chOff x="135136" y="2120659"/>
            <a:chExt cx="8437474" cy="40928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F36615-B3D1-4486-3C3E-7AFF1149B99E}"/>
                </a:ext>
              </a:extLst>
            </p:cNvPr>
            <p:cNvSpPr/>
            <p:nvPr/>
          </p:nvSpPr>
          <p:spPr>
            <a:xfrm>
              <a:off x="2144431" y="212636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Collation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CAB342-638F-2A66-60EC-E2BC4DFC9A37}"/>
                </a:ext>
              </a:extLst>
            </p:cNvPr>
            <p:cNvSpPr/>
            <p:nvPr/>
          </p:nvSpPr>
          <p:spPr>
            <a:xfrm>
              <a:off x="4358554" y="212065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rgbClr val="6D2382"/>
                  </a:solidFill>
                  <a:latin typeface="+mj-lt"/>
                </a:rPr>
                <a:t>Cleaning</a:t>
              </a:r>
              <a:endParaRPr lang="en-US" sz="1400" dirty="0">
                <a:solidFill>
                  <a:srgbClr val="6D2382"/>
                </a:solidFill>
                <a:latin typeface="+mj-lt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BD587CA-5CDD-1DC3-27D9-0FADF67F5525}"/>
                </a:ext>
              </a:extLst>
            </p:cNvPr>
            <p:cNvSpPr/>
            <p:nvPr/>
          </p:nvSpPr>
          <p:spPr>
            <a:xfrm>
              <a:off x="6835952" y="2798543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Descriptive Stats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E6C30B-09AC-99BD-7BED-0B5933E68BEA}"/>
                </a:ext>
              </a:extLst>
            </p:cNvPr>
            <p:cNvSpPr/>
            <p:nvPr/>
          </p:nvSpPr>
          <p:spPr>
            <a:xfrm>
              <a:off x="6835952" y="3465829"/>
              <a:ext cx="1736658" cy="4572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>
              <a:noFill/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D2382"/>
                  </a:solidFill>
                  <a:latin typeface="+mj-lt"/>
                </a:rPr>
                <a:t>Graphical Stats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A4AD425-ABDA-ED4E-FFB5-659C823848FD}"/>
                </a:ext>
              </a:extLst>
            </p:cNvPr>
            <p:cNvSpPr/>
            <p:nvPr/>
          </p:nvSpPr>
          <p:spPr>
            <a:xfrm>
              <a:off x="1251559" y="3140849"/>
              <a:ext cx="1736658" cy="4572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Define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7D4035-F6F4-25D3-C45C-CF3FB9371BA3}"/>
                </a:ext>
              </a:extLst>
            </p:cNvPr>
            <p:cNvSpPr/>
            <p:nvPr/>
          </p:nvSpPr>
          <p:spPr>
            <a:xfrm>
              <a:off x="3236310" y="2506322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Preparation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417615-F5D3-ADD3-A532-D3B26C4076CF}"/>
                </a:ext>
              </a:extLst>
            </p:cNvPr>
            <p:cNvSpPr/>
            <p:nvPr/>
          </p:nvSpPr>
          <p:spPr>
            <a:xfrm>
              <a:off x="5248147" y="314084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Exploratory Data Analysis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913CA2-178F-70FA-6899-BB8683FA65F1}"/>
                </a:ext>
              </a:extLst>
            </p:cNvPr>
            <p:cNvSpPr/>
            <p:nvPr/>
          </p:nvSpPr>
          <p:spPr>
            <a:xfrm>
              <a:off x="5248147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Interpretation &amp; Validation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15C4143-DB61-CD04-AD2E-2C15AD8280D7}"/>
                </a:ext>
              </a:extLst>
            </p:cNvPr>
            <p:cNvSpPr/>
            <p:nvPr/>
          </p:nvSpPr>
          <p:spPr>
            <a:xfrm>
              <a:off x="3236310" y="5133969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Conclusions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AC058D-D4EF-B2BA-7A16-57D120DA66BA}"/>
                </a:ext>
              </a:extLst>
            </p:cNvPr>
            <p:cNvSpPr/>
            <p:nvPr/>
          </p:nvSpPr>
          <p:spPr>
            <a:xfrm>
              <a:off x="808525" y="5756259"/>
              <a:ext cx="1736658" cy="457295"/>
            </a:xfrm>
            <a:prstGeom prst="roundRect">
              <a:avLst/>
            </a:prstGeom>
            <a:solidFill>
              <a:srgbClr val="0504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Output: 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C7551-7BFB-B5AF-63E2-E2E507DE3F99}"/>
                </a:ext>
              </a:extLst>
            </p:cNvPr>
            <p:cNvSpPr/>
            <p:nvPr/>
          </p:nvSpPr>
          <p:spPr>
            <a:xfrm>
              <a:off x="1251559" y="4350925"/>
              <a:ext cx="1736658" cy="45729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Review &amp; </a:t>
              </a: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Feedback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7967BBCE-29A9-CF46-BA1A-ED6745C3F8F9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>
              <a:off x="4972968" y="2734970"/>
              <a:ext cx="1143508" cy="405879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3D57C331-4EE8-D051-E38D-A1D7665D2BC6}"/>
                </a:ext>
              </a:extLst>
            </p:cNvPr>
            <p:cNvCxnSpPr>
              <a:stCxn id="10" idx="2"/>
              <a:endCxn id="11" idx="3"/>
            </p:cNvCxnSpPr>
            <p:nvPr/>
          </p:nvCxnSpPr>
          <p:spPr>
            <a:xfrm rot="5400000">
              <a:off x="5267524" y="4513664"/>
              <a:ext cx="554397" cy="114350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AFE32-8E64-E6A1-57A9-801BDD7EA7CC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6116476" y="3598144"/>
              <a:ext cx="0" cy="752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F4D0A25-0927-2840-0F7B-8CCB08AD29FC}"/>
                </a:ext>
              </a:extLst>
            </p:cNvPr>
            <p:cNvCxnSpPr>
              <a:stCxn id="11" idx="1"/>
              <a:endCxn id="13" idx="2"/>
            </p:cNvCxnSpPr>
            <p:nvPr/>
          </p:nvCxnSpPr>
          <p:spPr>
            <a:xfrm rot="10800000">
              <a:off x="2119888" y="4808221"/>
              <a:ext cx="1116422" cy="554397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8AD097-9741-ACBC-BA53-076D688A4D8A}"/>
                </a:ext>
              </a:extLst>
            </p:cNvPr>
            <p:cNvCxnSpPr>
              <a:cxnSpLocks/>
              <a:stCxn id="13" idx="0"/>
              <a:endCxn id="3" idx="2"/>
            </p:cNvCxnSpPr>
            <p:nvPr/>
          </p:nvCxnSpPr>
          <p:spPr>
            <a:xfrm flipV="1">
              <a:off x="2119888" y="3598143"/>
              <a:ext cx="0" cy="7527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CFA4194-E696-9629-CA7D-5E4443A963D0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rot="5400000" flipH="1" flipV="1">
              <a:off x="2475160" y="2379699"/>
              <a:ext cx="405879" cy="111642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3F0FB2-6B6B-0781-8E84-D8BC3C04BAAE}"/>
                </a:ext>
              </a:extLst>
            </p:cNvPr>
            <p:cNvSpPr/>
            <p:nvPr/>
          </p:nvSpPr>
          <p:spPr>
            <a:xfrm>
              <a:off x="1003465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CBD903-6D27-5552-0FB7-C11012522526}"/>
                </a:ext>
              </a:extLst>
            </p:cNvPr>
            <p:cNvSpPr/>
            <p:nvPr/>
          </p:nvSpPr>
          <p:spPr>
            <a:xfrm>
              <a:off x="3942481" y="2310874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F7533D-3FFE-D050-B961-3AFB02E9BBBD}"/>
                </a:ext>
              </a:extLst>
            </p:cNvPr>
            <p:cNvSpPr/>
            <p:nvPr/>
          </p:nvSpPr>
          <p:spPr>
            <a:xfrm>
              <a:off x="5000053" y="3222490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AAEB5-AD51-321D-3A42-ECBE0C6448B5}"/>
                </a:ext>
              </a:extLst>
            </p:cNvPr>
            <p:cNvSpPr/>
            <p:nvPr/>
          </p:nvSpPr>
          <p:spPr>
            <a:xfrm>
              <a:off x="5043579" y="4427742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1E95A5-26AD-EDA2-6A43-CA27CF76D48A}"/>
                </a:ext>
              </a:extLst>
            </p:cNvPr>
            <p:cNvSpPr/>
            <p:nvPr/>
          </p:nvSpPr>
          <p:spPr>
            <a:xfrm>
              <a:off x="3940072" y="4918841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DFD444-B7C0-2C6C-E417-FBE48AD8AB7E}"/>
                </a:ext>
              </a:extLst>
            </p:cNvPr>
            <p:cNvSpPr/>
            <p:nvPr/>
          </p:nvSpPr>
          <p:spPr>
            <a:xfrm>
              <a:off x="982699" y="4412996"/>
              <a:ext cx="333153" cy="3331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D38F3C5-75CE-C3CB-2DE6-2974C26955A7}"/>
                </a:ext>
              </a:extLst>
            </p:cNvPr>
            <p:cNvSpPr/>
            <p:nvPr/>
          </p:nvSpPr>
          <p:spPr>
            <a:xfrm>
              <a:off x="135136" y="3745886"/>
              <a:ext cx="1736658" cy="4572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Input: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Hypothesis</a:t>
              </a:r>
            </a:p>
          </p:txBody>
        </p:sp>
        <p:sp>
          <p:nvSpPr>
            <p:cNvPr id="40" name="Arrow: Bent 39">
              <a:extLst>
                <a:ext uri="{FF2B5EF4-FFF2-40B4-BE49-F238E27FC236}">
                  <a16:creationId xmlns:a16="http://schemas.microsoft.com/office/drawing/2014/main" id="{C1C4C69C-EAA7-D55E-5B10-4522B08C5E82}"/>
                </a:ext>
              </a:extLst>
            </p:cNvPr>
            <p:cNvSpPr/>
            <p:nvPr/>
          </p:nvSpPr>
          <p:spPr>
            <a:xfrm flipV="1">
              <a:off x="232773" y="4255990"/>
              <a:ext cx="487613" cy="1847824"/>
            </a:xfrm>
            <a:prstGeom prst="ben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5290146E-6805-3C74-2BA2-8CA1B02CBBAE}"/>
                </a:ext>
              </a:extLst>
            </p:cNvPr>
            <p:cNvSpPr/>
            <p:nvPr/>
          </p:nvSpPr>
          <p:spPr>
            <a:xfrm rot="16200000">
              <a:off x="526348" y="4324678"/>
              <a:ext cx="431637" cy="333153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0CD8BA9A-F527-04DF-5EE1-F276774F550E}"/>
                </a:ext>
              </a:extLst>
            </p:cNvPr>
            <p:cNvSpPr/>
            <p:nvPr/>
          </p:nvSpPr>
          <p:spPr>
            <a:xfrm>
              <a:off x="639674" y="3296960"/>
              <a:ext cx="327396" cy="376671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EEDC8DE-9312-E6D6-DA38-76D2524219FF}"/>
              </a:ext>
            </a:extLst>
          </p:cNvPr>
          <p:cNvSpPr/>
          <p:nvPr/>
        </p:nvSpPr>
        <p:spPr>
          <a:xfrm>
            <a:off x="11143051" y="0"/>
            <a:ext cx="103754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2D9358-DF40-D1E1-ED86-63855E6C5DE6}"/>
              </a:ext>
            </a:extLst>
          </p:cNvPr>
          <p:cNvSpPr txBox="1"/>
          <p:nvPr/>
        </p:nvSpPr>
        <p:spPr>
          <a:xfrm>
            <a:off x="3396934" y="2497"/>
            <a:ext cx="879506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Study Objective:</a:t>
            </a:r>
          </a:p>
          <a:p>
            <a:r>
              <a:rPr lang="en-US" dirty="0" err="1">
                <a:solidFill>
                  <a:schemeClr val="bg1"/>
                </a:solidFill>
                <a:latin typeface="Söhne"/>
              </a:rPr>
              <a:t>A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nalyse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key air pollution metrics at varying scales and over different timeframes to evaluate impact on public health and wellbeing.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0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25DB8C-A874-3597-BD3A-AF23B2C66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0543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2" imgH="392" progId="TCLayout.ActiveDocument.1">
                  <p:embed/>
                </p:oleObj>
              </mc:Choice>
              <mc:Fallback>
                <p:oleObj name="think-cell Slide" r:id="rId4" imgW="392" imgH="392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25DB8C-A874-3597-BD3A-AF23B2C66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vert="horz"/>
          <a:lstStyle/>
          <a:p>
            <a:r>
              <a:rPr lang="en-US" dirty="0"/>
              <a:t>LET’s HAVE SOME FUN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74781"/>
            <a:ext cx="12192000" cy="683219"/>
          </a:xfrm>
        </p:spPr>
        <p:txBody>
          <a:bodyPr>
            <a:normAutofit/>
          </a:bodyPr>
          <a:lstStyle/>
          <a:p>
            <a:r>
              <a:rPr lang="en-US" dirty="0"/>
              <a:t>HYPOTHESES Q&amp;A</a:t>
            </a:r>
          </a:p>
        </p:txBody>
      </p:sp>
    </p:spTree>
    <p:extLst>
      <p:ext uri="{BB962C8B-B14F-4D97-AF65-F5344CB8AC3E}">
        <p14:creationId xmlns:p14="http://schemas.microsoft.com/office/powerpoint/2010/main" val="24442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9F79261-957B-AF90-70CF-BDDC259B6A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4658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2" imgH="392" progId="TCLayout.ActiveDocument.1">
                  <p:embed/>
                </p:oleObj>
              </mc:Choice>
              <mc:Fallback>
                <p:oleObj name="think-cell Slide" r:id="rId3" imgW="392" imgH="39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F79261-957B-AF90-70CF-BDDC259B6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D9BCE5-D783-2547-6B39-244E54FCDD9D}"/>
              </a:ext>
            </a:extLst>
          </p:cNvPr>
          <p:cNvSpPr txBox="1"/>
          <p:nvPr/>
        </p:nvSpPr>
        <p:spPr>
          <a:xfrm>
            <a:off x="3867665" y="1692876"/>
            <a:ext cx="50818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Population question at global scale</a:t>
            </a:r>
          </a:p>
          <a:p>
            <a:pPr marL="342900" indent="-342900">
              <a:buAutoNum type="arabicPeriod"/>
            </a:pPr>
            <a:r>
              <a:rPr lang="en-US" dirty="0"/>
              <a:t>Population question at the local scale – Australia</a:t>
            </a:r>
          </a:p>
          <a:p>
            <a:pPr marL="342900" indent="-342900">
              <a:buAutoNum type="arabicPeriod"/>
            </a:pPr>
            <a:r>
              <a:rPr lang="en-US" dirty="0"/>
              <a:t>Seasonal question – Global</a:t>
            </a:r>
          </a:p>
          <a:p>
            <a:pPr marL="342900" indent="-342900">
              <a:buAutoNum type="arabicPeriod"/>
            </a:pPr>
            <a:r>
              <a:rPr lang="en-US" dirty="0"/>
              <a:t>Pollutant v mental health correlation – Global </a:t>
            </a:r>
          </a:p>
          <a:p>
            <a:pPr marL="342900" indent="-342900">
              <a:buAutoNum type="arabicPeriod"/>
            </a:pPr>
            <a:r>
              <a:rPr lang="en-US" dirty="0"/>
              <a:t>Pollutant v respiratory health challenges - Global</a:t>
            </a:r>
          </a:p>
        </p:txBody>
      </p:sp>
    </p:spTree>
    <p:extLst>
      <p:ext uri="{BB962C8B-B14F-4D97-AF65-F5344CB8AC3E}">
        <p14:creationId xmlns:p14="http://schemas.microsoft.com/office/powerpoint/2010/main" val="376742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1EE24-FDCA-06C7-B493-C2B9D0FBD84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715D3-72BC-42E5-61C5-9EDF203A8C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>
                <a:solidFill>
                  <a:srgbClr val="5B5B5B"/>
                </a:solidFill>
              </a:rPr>
              <a:t>The greater the population size, the higher the recorded pollution in a town or city.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42A59-CD78-26EE-4237-2649E9CB63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A9165-9625-420A-67FE-7182D94E34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DC61F-346E-9501-840D-95420DE0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" y="119760"/>
            <a:ext cx="9281649" cy="65990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238CE-19E7-E911-1CA7-883A85CE77EF}"/>
              </a:ext>
            </a:extLst>
          </p:cNvPr>
          <p:cNvSpPr/>
          <p:nvPr/>
        </p:nvSpPr>
        <p:spPr>
          <a:xfrm>
            <a:off x="5834270" y="0"/>
            <a:ext cx="2489752" cy="48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64F6E-93BC-1258-4071-7FEC76DBA86F}"/>
              </a:ext>
            </a:extLst>
          </p:cNvPr>
          <p:cNvSpPr txBox="1"/>
          <p:nvPr/>
        </p:nvSpPr>
        <p:spPr>
          <a:xfrm>
            <a:off x="748146" y="72042"/>
            <a:ext cx="62844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Global Winter CO Pollution Levels by Population (</a:t>
            </a:r>
            <a:r>
              <a:rPr lang="en-US" i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bubble size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CC9C7-AB9A-CE03-15E8-C9410EDBEDA9}"/>
              </a:ext>
            </a:extLst>
          </p:cNvPr>
          <p:cNvSpPr txBox="1"/>
          <p:nvPr/>
        </p:nvSpPr>
        <p:spPr>
          <a:xfrm>
            <a:off x="8279686" y="140143"/>
            <a:ext cx="6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 (</a:t>
            </a:r>
            <a:r>
              <a:rPr lang="el-GR" sz="1200" dirty="0"/>
              <a:t>μ</a:t>
            </a:r>
            <a:r>
              <a:rPr lang="en-US" sz="1200" dirty="0"/>
              <a:t>g/m</a:t>
            </a:r>
            <a:r>
              <a:rPr lang="en-US" sz="1200" baseline="30000" dirty="0"/>
              <a:t>3</a:t>
            </a:r>
            <a:r>
              <a:rPr lang="en-US" sz="1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C5A72-19EB-0176-3724-8A5CA56379B3}"/>
              </a:ext>
            </a:extLst>
          </p:cNvPr>
          <p:cNvSpPr txBox="1"/>
          <p:nvPr/>
        </p:nvSpPr>
        <p:spPr>
          <a:xfrm>
            <a:off x="9576262" y="1607127"/>
            <a:ext cx="2410691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Correlation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3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A7BF-D0F9-BDF5-45CB-66320929447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2D56B-D0FC-C29A-188C-9832CE2EFC4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EEFD7-E1CD-B057-4B5D-CFBE726CC3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Higher population densities are associated with higher air pollution levels in Australian towns and cities.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DCFC9-187E-6544-EB4C-634D5900A3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51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0.0.5209"/>
  <p:tag name="SLIDO_PRESENTATION_ID" val="00000000-0000-0000-0000-000000000000"/>
  <p:tag name="SLIDO_EVENT_UUID" val="434dc848-417e-4b0b-82f9-7c078d9f81df"/>
  <p:tag name="SLIDO_EVENT_SECTION_UUID" val="df7c19fc-7b40-44cb-9a5d-50f8aef761d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3MjB9"/>
  <p:tag name="SLIDO_TYPE" val="SlidoPoll"/>
  <p:tag name="SLIDO_POLL_UUID" val="1f5bc473-15eb-4959-9b82-803cc69dfab4"/>
  <p:tag name="SLIDO_TIMELINE" val="W3sicG9sbFF1ZXN0aW9uVXVpZCI6ImI4MDk4ZGZhLTQ5YzItNGE0My05ZjkxLWNhNzQ2YmE4YzEzMSIsInNob3dSZXN1bHRzIjpmYWxzZSwic2hvd0NvcnJlY3RBbnN3ZXJzIjpmYWxzZSwidm90aW5nTG9ja2VkIjpmYWxzZX0seyJwb2xsUXVlc3Rpb25VdWlkIjoiYjgwOThkZmEtNDljMi00YTQzLTlmOTEtY2E3NDZiYThjMTMxIiwic2hvd1Jlc3VsdHMiOnRydWUsInNob3dDb3JyZWN0QW5zd2VycyI6ZmFsc2UsInZvdGluZ0xvY2tlZCI6ZmFsc2V9XQ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k1NzB9"/>
  <p:tag name="SLIDO_TYPE" val="SlidoPoll"/>
  <p:tag name="SLIDO_POLL_UUID" val="62a49b3d-c00f-4a23-9eda-23a8e497fba4"/>
  <p:tag name="SLIDO_TIMELINE" val="W3sicG9sbFF1ZXN0aW9uVXVpZCI6ImUyZjNiOTFmLWNhYTUtNGMwOS04M2E1LTExZTEzNTU5MTllOCIsInNob3dSZXN1bHRzIjp0cnVlLCJzaG93Q29ycmVjdEFuc3dlcnMiOmZhbHNlLCJ2b3RpbmdMb2NrZWQiOmZhbHNlfV0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EwNDN9"/>
  <p:tag name="SLIDO_TYPE" val="SlidoPoll"/>
  <p:tag name="SLIDO_POLL_UUID" val="c6e62b9d-2688-428b-8d2d-56838972b89a"/>
  <p:tag name="SLIDO_TIMELINE" val="W3sicG9sbFF1ZXN0aW9uVXVpZCI6IjUzMDdiZDA0LWRhMGYtNGU4Mi04NzhiLTc5OWVkM2M3ZDM2MCIsInNob3dSZXN1bHRzIjpmYWxzZSwic2hvd0NvcnJlY3RBbnN3ZXJzIjpmYWxzZSwidm90aW5nTG9ja2VkIjpmYWxzZX0seyJwb2xsUXVlc3Rpb25VdWlkIjoiNTMwN2JkMDQtZGEwZi00ZTgyLTg3OGItNzk5ZWQzYzdkMzYwIiwic2hvd1Jlc3VsdHMiOnRydWUsInNob3dDb3JyZWN0QW5zd2VycyI6ZmFsc2UsInZvdGluZ0xvY2tlZCI6ZmFsc2V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wNTF9"/>
  <p:tag name="SLIDO_TYPE" val="SlidoPoll"/>
  <p:tag name="SLIDO_POLL_UUID" val="0ebad663-b0b3-42ff-8e0f-48d8688c0c5b"/>
  <p:tag name="SLIDO_TIMELINE" val="W3sicG9sbFF1ZXN0aW9uVXVpZCI6ImM1NWQ4MDFhLWE3ZjUtNDcxMi05MWE5LWMwODg1ZGM1M2I4ZiIsInNob3dSZXN1bHRzIjp0cnVlLCJzaG93Q29ycmVjdEFuc3dlcnMiOmZhbHNlLCJ2b3RpbmdMb2NrZWQiOmZhbHNlfV0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DA4NzJ9"/>
  <p:tag name="SLIDO_TYPE" val="SlidoJoini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TQ4MTAyMjh9"/>
  <p:tag name="SLIDO_TYPE" val="SlidoPoll"/>
  <p:tag name="SLIDO_POLL_UUID" val="0eecd4f2-46a7-49ea-9638-ab35b4ddd43c"/>
  <p:tag name="SLIDO_TIMELINE" val="W3sicG9sbFF1ZXN0aW9uVXVpZCI6ImVhOTg4YjI1LWYzY2MtNDlkNS04MDVhLTkyMDViMWIzZDEyMCIsInNob3dSZXN1bHRzIjp0cnVlLCJzaG93Q29ycmVjdEFuc3dlcnMiOmZhbHNlLCJ2b3RpbmdMb2NrZWQiOmZhbHNlfV0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nk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{36222C2D-185A-4A5F-8B15-B45E9E96B53B}tf55661986_win32</Template>
  <TotalTime>247</TotalTime>
  <Words>388</Words>
  <Application>Microsoft Macintosh PowerPoint</Application>
  <PresentationFormat>Widescreen</PresentationFormat>
  <Paragraphs>96</Paragraphs>
  <Slides>22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Söhne</vt:lpstr>
      <vt:lpstr>Wingdings</vt:lpstr>
      <vt:lpstr>Custom</vt:lpstr>
      <vt:lpstr>think-cell Slide</vt:lpstr>
      <vt:lpstr>PowerPoint Presentation</vt:lpstr>
      <vt:lpstr>Clearing the Air:  Unveiling Insights on Health Through Data Analysis</vt:lpstr>
      <vt:lpstr>THE Process</vt:lpstr>
      <vt:lpstr>PowerPoint Presentation</vt:lpstr>
      <vt:lpstr>LET’s HAVE SOME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Ware, Wendy</dc:creator>
  <cp:lastModifiedBy>Fatema Girnary</cp:lastModifiedBy>
  <cp:revision>13</cp:revision>
  <dcterms:created xsi:type="dcterms:W3CDTF">2024-05-04T04:26:45Z</dcterms:created>
  <dcterms:modified xsi:type="dcterms:W3CDTF">2024-05-06T03:47:17Z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3f2a5e4-10d8-4dfe-8082-7352c27520cb_Enabled">
    <vt:lpwstr>true</vt:lpwstr>
  </property>
  <property fmtid="{D5CDD505-2E9C-101B-9397-08002B2CF9AE}" pid="5" name="MSIP_Label_e3f2a5e4-10d8-4dfe-8082-7352c27520cb_SetDate">
    <vt:lpwstr>2024-05-04T04:43:08Z</vt:lpwstr>
  </property>
  <property fmtid="{D5CDD505-2E9C-101B-9397-08002B2CF9AE}" pid="6" name="MSIP_Label_e3f2a5e4-10d8-4dfe-8082-7352c27520cb_Method">
    <vt:lpwstr>Standard</vt:lpwstr>
  </property>
  <property fmtid="{D5CDD505-2E9C-101B-9397-08002B2CF9AE}" pid="7" name="MSIP_Label_e3f2a5e4-10d8-4dfe-8082-7352c27520cb_Name">
    <vt:lpwstr>_Official</vt:lpwstr>
  </property>
  <property fmtid="{D5CDD505-2E9C-101B-9397-08002B2CF9AE}" pid="8" name="MSIP_Label_e3f2a5e4-10d8-4dfe-8082-7352c27520cb_SiteId">
    <vt:lpwstr>2864f69d-77c3-4fbe-bbc0-97502052391a</vt:lpwstr>
  </property>
  <property fmtid="{D5CDD505-2E9C-101B-9397-08002B2CF9AE}" pid="9" name="MSIP_Label_e3f2a5e4-10d8-4dfe-8082-7352c27520cb_ActionId">
    <vt:lpwstr>1e7f5e4a-d7ed-4cf4-9d59-065cc32d5f5e</vt:lpwstr>
  </property>
  <property fmtid="{D5CDD505-2E9C-101B-9397-08002B2CF9AE}" pid="10" name="MSIP_Label_e3f2a5e4-10d8-4dfe-8082-7352c27520cb_ContentBits">
    <vt:lpwstr>1</vt:lpwstr>
  </property>
  <property fmtid="{D5CDD505-2E9C-101B-9397-08002B2CF9AE}" pid="11" name="ClassificationContentMarkingHeaderLocations">
    <vt:lpwstr>Custom:10</vt:lpwstr>
  </property>
  <property fmtid="{D5CDD505-2E9C-101B-9397-08002B2CF9AE}" pid="12" name="ClassificationContentMarkingHeaderText">
    <vt:lpwstr>[OFFICIAL]</vt:lpwstr>
  </property>
  <property fmtid="{D5CDD505-2E9C-101B-9397-08002B2CF9AE}" pid="13" name="SlidoAppVersion">
    <vt:lpwstr>1.10.0.5209</vt:lpwstr>
  </property>
</Properties>
</file>